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370" r:id="rId2"/>
    <p:sldId id="371" r:id="rId3"/>
    <p:sldId id="349" r:id="rId4"/>
    <p:sldId id="350" r:id="rId5"/>
    <p:sldId id="351" r:id="rId6"/>
    <p:sldId id="394" r:id="rId7"/>
    <p:sldId id="343" r:id="rId8"/>
    <p:sldId id="333" r:id="rId9"/>
    <p:sldId id="335" r:id="rId10"/>
    <p:sldId id="363" r:id="rId11"/>
    <p:sldId id="327" r:id="rId12"/>
    <p:sldId id="359" r:id="rId13"/>
    <p:sldId id="360" r:id="rId14"/>
    <p:sldId id="378" r:id="rId15"/>
    <p:sldId id="377" r:id="rId16"/>
    <p:sldId id="282" r:id="rId17"/>
    <p:sldId id="399" r:id="rId18"/>
    <p:sldId id="372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75" r:id="rId28"/>
    <p:sldId id="362" r:id="rId29"/>
    <p:sldId id="374" r:id="rId30"/>
    <p:sldId id="358" r:id="rId31"/>
    <p:sldId id="316" r:id="rId32"/>
    <p:sldId id="389" r:id="rId33"/>
    <p:sldId id="390" r:id="rId34"/>
    <p:sldId id="398" r:id="rId35"/>
    <p:sldId id="391" r:id="rId36"/>
    <p:sldId id="392" r:id="rId37"/>
    <p:sldId id="393" r:id="rId38"/>
    <p:sldId id="395" r:id="rId39"/>
    <p:sldId id="397" r:id="rId40"/>
    <p:sldId id="396" r:id="rId41"/>
    <p:sldId id="40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2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2112" y="-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5/14/13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way</a:t>
            </a:r>
            <a:r>
              <a:rPr lang="en-US" baseline="0" dirty="0" smtClean="0"/>
              <a:t> to replay a system execution.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use cases for this: in our evaluation we actually used this simulator to drive testing. Randomly generate input traces, detect bugs using </a:t>
            </a:r>
            <a:r>
              <a:rPr lang="en-US" baseline="0" dirty="0" err="1" smtClean="0"/>
              <a:t>Peyman’s</a:t>
            </a:r>
            <a:r>
              <a:rPr lang="en-US" baseline="0" dirty="0" smtClean="0"/>
              <a:t> HSA tool, then minimize the traces.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let </a:t>
            </a:r>
            <a:r>
              <a:rPr lang="en-US" baseline="0" dirty="0" err="1" smtClean="0"/>
              <a:t>headerspace</a:t>
            </a:r>
            <a:r>
              <a:rPr lang="en-US" baseline="0" dirty="0" smtClean="0"/>
              <a:t> analysis do the bug detection for us: loops, </a:t>
            </a:r>
            <a:r>
              <a:rPr lang="en-US" baseline="0" dirty="0" err="1" smtClean="0"/>
              <a:t>blackholes</a:t>
            </a:r>
            <a:r>
              <a:rPr lang="en-US" baseline="0" dirty="0" smtClean="0"/>
              <a:t>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should emphasize that, other than discovering this literature, this is not the contribution of this work. Instead, its.. Next slide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5/14/13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Automated Troubleshooting for SDN Control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/>
              <a:t>Andrew </a:t>
            </a:r>
            <a:r>
              <a:rPr lang="en-US" dirty="0" smtClean="0"/>
              <a:t>Or, Sam </a:t>
            </a:r>
            <a:r>
              <a:rPr lang="en-US" dirty="0"/>
              <a:t>Whitlock, </a:t>
            </a:r>
            <a:r>
              <a:rPr lang="en-US" dirty="0" smtClean="0"/>
              <a:t>Eugene Huang,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027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61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340184"/>
              </p:ext>
            </p:extLst>
          </p:nvPr>
        </p:nvGraphicFramePr>
        <p:xfrm>
          <a:off x="200539" y="2624815"/>
          <a:ext cx="8948224" cy="4176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Equation" r:id="rId3" imgW="12941300" imgH="5321300" progId="Equation.3">
                  <p:embed/>
                </p:oleObj>
              </mc:Choice>
              <mc:Fallback>
                <p:oleObj name="Equation" r:id="rId3" imgW="12941300" imgH="532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539" y="2624815"/>
                        <a:ext cx="8948224" cy="4176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Approach: Simulated Execution</a:t>
            </a:r>
            <a:endParaRPr lang="en-US" dirty="0"/>
          </a:p>
        </p:txBody>
      </p:sp>
      <p:pic>
        <p:nvPicPr>
          <p:cNvPr id="3" name="Picture 2" descr="Debugger_Architect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33" y="2038256"/>
            <a:ext cx="5942010" cy="46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flo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67" y="1977464"/>
            <a:ext cx="5782805" cy="483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Xid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Replaying Pruned Inputs is Hard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Xid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1587259" y="2141277"/>
            <a:ext cx="9547862" cy="924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3200" smtClean="0"/>
              <a:t>Must consider </a:t>
            </a:r>
            <a:r>
              <a:rPr lang="en-US" sz="3200" smtClean="0">
                <a:solidFill>
                  <a:srgbClr val="0000FF"/>
                </a:solidFill>
              </a:rPr>
              <a:t>internal</a:t>
            </a:r>
            <a:r>
              <a:rPr lang="en-US" sz="3200" smtClean="0">
                <a:solidFill>
                  <a:srgbClr val="3366FF"/>
                </a:solidFill>
              </a:rPr>
              <a:t> </a:t>
            </a:r>
            <a:r>
              <a:rPr lang="en-US" sz="3200" smtClean="0"/>
              <a:t>events</a:t>
            </a:r>
          </a:p>
          <a:p>
            <a:pPr marL="0" indent="0">
              <a:buFont typeface="Wingdings 2" pitchFamily="18" charset="2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020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pic>
        <p:nvPicPr>
          <p:cNvPr id="4" name="Picture 3" descr="Butterfl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24" y="2057316"/>
            <a:ext cx="6478756" cy="462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8849"/>
            <a:ext cx="9144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Subtleties: Old/New Events</a:t>
            </a:r>
            <a:endParaRPr lang="en-US" dirty="0"/>
          </a:p>
        </p:txBody>
      </p: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36650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 smtClean="0"/>
              <a:t>Pruning inputs may also cause:</a:t>
            </a:r>
          </a:p>
          <a:p>
            <a:pPr>
              <a:buFontTx/>
              <a:buChar char="-"/>
            </a:pPr>
            <a:r>
              <a:rPr lang="en-US" sz="3800" dirty="0" smtClean="0"/>
              <a:t>Expected internal events to disappear</a:t>
            </a:r>
          </a:p>
          <a:p>
            <a:pPr>
              <a:buFontTx/>
              <a:buChar char="-"/>
            </a:pPr>
            <a:r>
              <a:rPr lang="en-US" sz="3800" dirty="0" smtClean="0"/>
              <a:t>New internal events to appear</a:t>
            </a:r>
          </a:p>
          <a:p>
            <a:pPr>
              <a:buFontTx/>
              <a:buChar char="-"/>
            </a:pPr>
            <a:endParaRPr lang="en-US" sz="3800" dirty="0"/>
          </a:p>
          <a:p>
            <a:pPr>
              <a:buFontTx/>
              <a:buChar char="-"/>
            </a:pPr>
            <a:endParaRPr lang="en-US" sz="3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11218" y="6316322"/>
            <a:ext cx="79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our paper for more info: </a:t>
            </a:r>
            <a:r>
              <a:rPr lang="en-US" dirty="0" err="1" smtClean="0"/>
              <a:t>eecs.berkeley.edu</a:t>
            </a:r>
            <a:r>
              <a:rPr lang="en-US" dirty="0"/>
              <a:t>/~</a:t>
            </a:r>
            <a:r>
              <a:rPr lang="en-US" dirty="0" err="1"/>
              <a:t>rcs</a:t>
            </a:r>
            <a:r>
              <a:rPr lang="en-US" dirty="0"/>
              <a:t>/research/</a:t>
            </a:r>
            <a:r>
              <a:rPr lang="en-US" dirty="0" err="1"/>
              <a:t>sts.pdf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5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0851"/>
            <a:ext cx="9144000" cy="19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4" name="Picture 3" descr="list_remove_err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4" y="2038256"/>
            <a:ext cx="3908413" cy="2345048"/>
          </a:xfrm>
          <a:prstGeom prst="rect">
            <a:avLst/>
          </a:prstGeom>
        </p:spPr>
      </p:pic>
      <p:pic>
        <p:nvPicPr>
          <p:cNvPr id="5" name="Picture 4" descr="nox_lo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7" y="4445357"/>
            <a:ext cx="3908413" cy="2345048"/>
          </a:xfrm>
          <a:prstGeom prst="rect">
            <a:avLst/>
          </a:prstGeom>
        </p:spPr>
      </p:pic>
      <p:pic>
        <p:nvPicPr>
          <p:cNvPr id="6" name="Picture 5" descr="pox_blackho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7" y="2038256"/>
            <a:ext cx="3907200" cy="2344320"/>
          </a:xfrm>
          <a:prstGeom prst="rect">
            <a:avLst/>
          </a:prstGeom>
        </p:spPr>
      </p:pic>
      <p:pic>
        <p:nvPicPr>
          <p:cNvPr id="7" name="Picture 6" descr="pox_migration_blackho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6" y="4414458"/>
            <a:ext cx="3886131" cy="23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5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757" y="3219397"/>
            <a:ext cx="7610476" cy="3676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8000" dirty="0" err="1" smtClean="0"/>
              <a:t>sts</a:t>
            </a:r>
            <a:r>
              <a:rPr lang="en-US" sz="8000" dirty="0" smtClean="0"/>
              <a:t> demo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54073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r>
              <a:rPr lang="en-US" sz="2800" dirty="0" smtClean="0"/>
              <a:t>Goal: automatically diagnose network problems</a:t>
            </a:r>
            <a:endParaRPr lang="en-US" sz="2800" dirty="0"/>
          </a:p>
          <a:p>
            <a:r>
              <a:rPr lang="en-US" sz="2800" dirty="0" smtClean="0"/>
              <a:t>Approach: iteratively alter history</a:t>
            </a:r>
          </a:p>
          <a:p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307850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inputs do SDN controllers see?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040299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291669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628" y="5780808"/>
            <a:ext cx="7241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1 policy change / tenant / </a:t>
            </a:r>
            <a:r>
              <a:rPr lang="en-US" sz="2400" dirty="0" smtClean="0"/>
              <a:t>day *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2000 </a:t>
            </a:r>
            <a:r>
              <a:rPr lang="en-US" sz="2400" dirty="0"/>
              <a:t>tenants ~= </a:t>
            </a:r>
            <a:r>
              <a:rPr lang="en-US" sz="2400" b="1" dirty="0"/>
              <a:t>1 </a:t>
            </a:r>
            <a:r>
              <a:rPr lang="en-US" sz="2400" b="1" dirty="0" smtClean="0"/>
              <a:t>policy change </a:t>
            </a:r>
            <a:r>
              <a:rPr lang="en-US" sz="2400" b="1" dirty="0"/>
              <a:t>/ minute</a:t>
            </a:r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9" y="2038256"/>
            <a:ext cx="8389195" cy="46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61310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O(log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O(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Opportunity: Parallelization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Could run delta-</a:t>
            </a:r>
            <a:r>
              <a:rPr lang="en-US" sz="2800" dirty="0"/>
              <a:t>debugging speculatively: </a:t>
            </a:r>
            <a:endParaRPr lang="en-US" sz="2800" dirty="0" smtClean="0"/>
          </a:p>
          <a:p>
            <a:pPr lvl="1"/>
            <a:r>
              <a:rPr lang="en-US" sz="2800" dirty="0" smtClean="0"/>
              <a:t>Each replay runs as a separate task</a:t>
            </a:r>
          </a:p>
          <a:p>
            <a:pPr lvl="1"/>
            <a:r>
              <a:rPr lang="en-US" sz="2800" dirty="0" smtClean="0"/>
              <a:t>Join results at the end</a:t>
            </a:r>
          </a:p>
          <a:p>
            <a:pPr lvl="1"/>
            <a:endParaRPr lang="en-US" sz="2800" dirty="0"/>
          </a:p>
          <a:p>
            <a:r>
              <a:rPr lang="en-US" sz="3000" dirty="0" smtClean="0"/>
              <a:t>Decreases overall runtime by up to a factor of N</a:t>
            </a:r>
          </a:p>
        </p:txBody>
      </p:sp>
    </p:spTree>
    <p:extLst>
      <p:ext uri="{BB962C8B-B14F-4D97-AF65-F5344CB8AC3E}">
        <p14:creationId xmlns:p14="http://schemas.microsoft.com/office/powerpoint/2010/main" val="98690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r>
              <a:rPr lang="en-US" sz="2800" dirty="0" smtClean="0"/>
              <a:t>Replay multiple times per subsequence</a:t>
            </a:r>
          </a:p>
          <a:p>
            <a:r>
              <a:rPr lang="en-US" sz="2800" dirty="0" smtClean="0"/>
              <a:t>Probability of not finding bug defined by Bernoulli Distribution: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136125"/>
              </p:ext>
            </p:extLst>
          </p:nvPr>
        </p:nvGraphicFramePr>
        <p:xfrm>
          <a:off x="1282700" y="4448945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2700" y="4448945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Internal Event 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Interpose on logging library to gain visibility into internal state changes</a:t>
            </a:r>
          </a:p>
          <a:p>
            <a:r>
              <a:rPr lang="en-US" sz="3200" dirty="0" smtClean="0"/>
              <a:t>Still, may not obtain visibility into all relevant events!</a:t>
            </a:r>
          </a:p>
          <a:p>
            <a:r>
              <a:rPr lang="en-US" sz="3200" dirty="0" smtClean="0"/>
              <a:t>Extreme case: need visibility into thread scheduling decisions.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162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r>
              <a:rPr lang="en-US" dirty="0" smtClean="0"/>
              <a:t>Need clear mapping between input/internal events and simulated events</a:t>
            </a:r>
          </a:p>
          <a:p>
            <a:r>
              <a:rPr lang="en-US" dirty="0" smtClean="0"/>
              <a:t>Must remove redundantly logged events</a:t>
            </a:r>
          </a:p>
          <a:p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inputs do SDN controllers see?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Debugging, </a:t>
            </a:r>
            <a:r>
              <a:rPr lang="en-US" dirty="0" err="1" smtClean="0"/>
              <a:t>Sherlog</a:t>
            </a:r>
            <a:r>
              <a:rPr lang="en-US" dirty="0" smtClean="0"/>
              <a:t>, Rx, </a:t>
            </a:r>
            <a:r>
              <a:rPr lang="en-US" dirty="0" err="1" smtClean="0"/>
              <a:t>Chronus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OFRewind</a:t>
            </a:r>
            <a:r>
              <a:rPr lang="en-US" dirty="0" smtClean="0"/>
              <a:t>, </a:t>
            </a:r>
            <a:r>
              <a:rPr lang="en-US" dirty="0" err="1" smtClean="0"/>
              <a:t>ndb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Pip, X-trace</a:t>
            </a:r>
          </a:p>
          <a:p>
            <a:pPr>
              <a:buFontTx/>
              <a:buChar char="-"/>
            </a:pPr>
            <a:r>
              <a:rPr lang="en-US" dirty="0" err="1" smtClean="0"/>
              <a:t>Mininet</a:t>
            </a:r>
            <a:r>
              <a:rPr lang="en-US" dirty="0" smtClean="0"/>
              <a:t>, ns-3</a:t>
            </a:r>
          </a:p>
          <a:p>
            <a:pPr>
              <a:buFontTx/>
              <a:buChar char="-"/>
            </a:pPr>
            <a:r>
              <a:rPr lang="en-US" dirty="0" smtClean="0"/>
              <a:t>Model checkers: NICE, Mace</a:t>
            </a:r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improvements:</a:t>
            </a:r>
          </a:p>
          <a:p>
            <a:pPr lvl="1"/>
            <a:r>
              <a:rPr lang="en-US" dirty="0" smtClean="0"/>
              <a:t>Parallelize delta debugging</a:t>
            </a:r>
          </a:p>
          <a:p>
            <a:pPr lvl="1"/>
            <a:r>
              <a:rPr lang="en-US" dirty="0" smtClean="0"/>
              <a:t>Smarter delta debugging time splits</a:t>
            </a:r>
          </a:p>
          <a:p>
            <a:pPr lvl="1"/>
            <a:r>
              <a:rPr lang="en-US" dirty="0" smtClean="0"/>
              <a:t>Split by topology (actors) rather than time</a:t>
            </a:r>
          </a:p>
          <a:p>
            <a:pPr lvl="1"/>
            <a:r>
              <a:rPr lang="en-US" dirty="0" smtClean="0"/>
              <a:t>Split by event type</a:t>
            </a:r>
          </a:p>
          <a:p>
            <a:pPr lvl="1"/>
            <a:r>
              <a:rPr lang="en-US" dirty="0" smtClean="0"/>
              <a:t>Compress time (override </a:t>
            </a:r>
            <a:r>
              <a:rPr lang="en-US" dirty="0" err="1" smtClean="0"/>
              <a:t>gettimeofday</a:t>
            </a:r>
            <a:r>
              <a:rPr lang="en-US" dirty="0" smtClean="0"/>
              <a:t>)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/>
            <a:r>
              <a:rPr lang="en-US" dirty="0" smtClean="0"/>
              <a:t>Apply to other distributed systems</a:t>
            </a:r>
          </a:p>
          <a:p>
            <a:pPr marL="3492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9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645" y="2035273"/>
            <a:ext cx="4067010" cy="4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Problem in policy?     Change it</a:t>
            </a:r>
          </a:p>
          <a:p>
            <a:r>
              <a:rPr lang="en-US" sz="3600" dirty="0" smtClean="0"/>
              <a:t>Problem in network hardware?      	Call up vendor</a:t>
            </a:r>
          </a:p>
          <a:p>
            <a:r>
              <a:rPr lang="en-US" sz="3600" b="1" dirty="0" smtClean="0"/>
              <a:t>Else: problem in control software</a:t>
            </a:r>
            <a:endParaRPr lang="en-US" sz="3600" b="1" dirty="0"/>
          </a:p>
        </p:txBody>
      </p:sp>
      <p:sp>
        <p:nvSpPr>
          <p:cNvPr id="5" name="Right Arrow 4"/>
          <p:cNvSpPr/>
          <p:nvPr/>
        </p:nvSpPr>
        <p:spPr>
          <a:xfrm>
            <a:off x="5704207" y="2812778"/>
            <a:ext cx="590475" cy="2117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500464" y="4179427"/>
            <a:ext cx="590475" cy="21175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4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Manual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10362</TotalTime>
  <Words>1216</Words>
  <Application>Microsoft Macintosh PowerPoint</Application>
  <PresentationFormat>On-screen Show (4:3)</PresentationFormat>
  <Paragraphs>298</Paragraphs>
  <Slides>41</Slides>
  <Notes>9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Perception</vt:lpstr>
      <vt:lpstr>Microsoft Equation</vt:lpstr>
      <vt:lpstr>Equation</vt:lpstr>
      <vt:lpstr>Automated Troubleshooting for SDN Control Software</vt:lpstr>
      <vt:lpstr>PowerPoint Presentation</vt:lpstr>
      <vt:lpstr>What inputs do SDN controllers see?</vt:lpstr>
      <vt:lpstr>What inputs do SDN controllers see?</vt:lpstr>
      <vt:lpstr>Something goes wrong!</vt:lpstr>
      <vt:lpstr>Triage</vt:lpstr>
      <vt:lpstr>Best practice: Logs</vt:lpstr>
      <vt:lpstr>Best practice: Logs</vt:lpstr>
      <vt:lpstr>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Simulated Execution</vt:lpstr>
      <vt:lpstr>Workflow</vt:lpstr>
      <vt:lpstr>Approach: Delta Debugging</vt:lpstr>
      <vt:lpstr>Replaying Pruned Inputs is Hard</vt:lpstr>
      <vt:lpstr>Replaying Pruned Inputs is Hard</vt:lpstr>
      <vt:lpstr>Pruning Alters Internal Events!</vt:lpstr>
      <vt:lpstr>Pruning Alters Internal Events!</vt:lpstr>
      <vt:lpstr>Pruning Alters Internal Events!</vt:lpstr>
      <vt:lpstr>Solution: Equivalence Classes</vt:lpstr>
      <vt:lpstr>Other Subtleties: Old/New Events</vt:lpstr>
      <vt:lpstr>It Works!</vt:lpstr>
      <vt:lpstr>It Works!</vt:lpstr>
      <vt:lpstr>Demo</vt:lpstr>
      <vt:lpstr>Summary</vt:lpstr>
      <vt:lpstr>References </vt:lpstr>
      <vt:lpstr>Backup</vt:lpstr>
      <vt:lpstr>Scalability</vt:lpstr>
      <vt:lpstr>Complexity</vt:lpstr>
      <vt:lpstr>Opportunity: Parallelization </vt:lpstr>
      <vt:lpstr>Coping With Non-Determinism</vt:lpstr>
      <vt:lpstr>Assumptions of Delta Debugging</vt:lpstr>
      <vt:lpstr>Local vs. Global Minimality</vt:lpstr>
      <vt:lpstr>Limited Internal Event Visibility</vt:lpstr>
      <vt:lpstr>Forensic Analysis of Production Logs </vt:lpstr>
      <vt:lpstr>Related Work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R. Colin Scott</cp:lastModifiedBy>
  <cp:revision>228</cp:revision>
  <cp:lastPrinted>2012-07-19T23:21:06Z</cp:lastPrinted>
  <dcterms:created xsi:type="dcterms:W3CDTF">2012-02-23T00:13:04Z</dcterms:created>
  <dcterms:modified xsi:type="dcterms:W3CDTF">2013-05-15T01:29:59Z</dcterms:modified>
</cp:coreProperties>
</file>